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2" r:id="rId2"/>
    <p:sldId id="256" r:id="rId3"/>
    <p:sldId id="257" r:id="rId4"/>
    <p:sldId id="271" r:id="rId5"/>
    <p:sldId id="272" r:id="rId6"/>
    <p:sldId id="281" r:id="rId7"/>
    <p:sldId id="263" r:id="rId8"/>
    <p:sldId id="275" r:id="rId9"/>
    <p:sldId id="276" r:id="rId10"/>
    <p:sldId id="277" r:id="rId11"/>
    <p:sldId id="278" r:id="rId12"/>
    <p:sldId id="269" r:id="rId13"/>
    <p:sldId id="279" r:id="rId14"/>
    <p:sldId id="280"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Mahmoudi" initials="M" lastIdx="7" clrIdx="0">
    <p:extLst>
      <p:ext uri="{19B8F6BF-5375-455C-9EA6-DF929625EA0E}">
        <p15:presenceInfo xmlns:p15="http://schemas.microsoft.com/office/powerpoint/2012/main" userId="Dr.Mahmoud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2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0-22T10:21:50.056" idx="1">
    <p:pos x="10" y="10"/>
    <p:text>عنوان ژورنال کلاب در اینجا نوشته می شود.</p:text>
    <p:extLst>
      <p:ext uri="{C676402C-5697-4E1C-873F-D02D1690AC5C}">
        <p15:threadingInfo xmlns:p15="http://schemas.microsoft.com/office/powerpoint/2012/main" timeZoneBias="-21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22-10-22T10:30:41.829" idx="7">
    <p:pos x="176" y="147"/>
    <p:text>در این اسلاید جمع بندی نهایی و نتیجه گیری از مقالات و کتب بررسی شده نوشته می شود.</p:text>
    <p:extLst>
      <p:ext uri="{C676402C-5697-4E1C-873F-D02D1690AC5C}">
        <p15:threadingInfo xmlns:p15="http://schemas.microsoft.com/office/powerpoint/2012/main" timeZoneBias="-210"/>
      </p:ext>
    </p:extLst>
  </p:cm>
</p:cmLst>
</file>

<file path=ppt/comments/comment11.xml><?xml version="1.0" encoding="utf-8"?>
<p:cmLst xmlns:a="http://schemas.openxmlformats.org/drawingml/2006/main" xmlns:r="http://schemas.openxmlformats.org/officeDocument/2006/relationships" xmlns:p="http://schemas.openxmlformats.org/presentationml/2006/main">
  <p:cm authorId="1" dt="2022-10-22T10:30:41.829" idx="7">
    <p:pos x="176" y="147"/>
    <p:text>در اسلاید آخر نیز نظر سایر همکاران در ارتباط با موضوع مورد نظر پرسیده شده و مطالب جمع بندی می شود.</p:text>
    <p:extLst>
      <p:ext uri="{C676402C-5697-4E1C-873F-D02D1690AC5C}">
        <p15:threadingInfo xmlns:p15="http://schemas.microsoft.com/office/powerpoint/2012/main" timeZoneBias="-21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10-22T10:26:22.888" idx="2">
    <p:pos x="10" y="10"/>
    <p:text>در این اسلاید توضیحاتی راجع به مسئله اصلی به صورت خلاصه و کلید واژه ای نوشته می شود. دانشجو می تواند از کتاب ها و یا مقالات متناسب با موضوع این قسمت را بیان نماید.</p:text>
    <p:extLst>
      <p:ext uri="{C676402C-5697-4E1C-873F-D02D1690AC5C}">
        <p15:threadingInfo xmlns:p15="http://schemas.microsoft.com/office/powerpoint/2012/main" timeZoneBias="-210"/>
      </p:ext>
    </p:extLst>
  </p:cm>
  <p:cm authorId="1" dt="2022-10-22T10:27:34.436" idx="3">
    <p:pos x="5037" y="3815"/>
    <p:text>حتما رفرنس ها نوشته شود.</p:text>
    <p:extLst>
      <p:ext uri="{C676402C-5697-4E1C-873F-D02D1690AC5C}">
        <p15:threadingInfo xmlns:p15="http://schemas.microsoft.com/office/powerpoint/2012/main" timeZoneBias="-21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10-22T10:28:03.702" idx="4">
    <p:pos x="10" y="10"/>
    <p:text>در این اسلاید توضیحاتی راجع به مسئله اصلی به صورت خلاصه و کلید واژه ای نوشته می شود. دانشجو می تواند از کتاب ها و یا مقالات متناسب با موضوع این قسمت را بیان نماید.</p:text>
    <p:extLst>
      <p:ext uri="{C676402C-5697-4E1C-873F-D02D1690AC5C}">
        <p15:threadingInfo xmlns:p15="http://schemas.microsoft.com/office/powerpoint/2012/main" timeZoneBias="-210"/>
      </p:ext>
    </p:extLst>
  </p:cm>
  <p:cm authorId="1" dt="2022-10-22T10:28:21.874" idx="5">
    <p:pos x="5248" y="3836"/>
    <p:text>حتما رفرنس ها نوشته شود.</p:text>
    <p:extLst>
      <p:ext uri="{C676402C-5697-4E1C-873F-D02D1690AC5C}">
        <p15:threadingInfo xmlns:p15="http://schemas.microsoft.com/office/powerpoint/2012/main" timeZoneBias="-21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2-10-22T10:28:03.702" idx="4">
    <p:pos x="10" y="10"/>
    <p:text>در این اسلاید توضیحاتی راجع به مسئله اصلی به صورت خلاصه و کلید واژه ای نوشته می شود. دانشجو می تواند از کتاب ها و یا مقالات متناسب با موضوع این قسمت را بیان نماید.</p:text>
    <p:extLst>
      <p:ext uri="{C676402C-5697-4E1C-873F-D02D1690AC5C}">
        <p15:threadingInfo xmlns:p15="http://schemas.microsoft.com/office/powerpoint/2012/main" timeZoneBias="-210"/>
      </p:ext>
    </p:extLst>
  </p:cm>
  <p:cm authorId="1" dt="2022-10-22T10:28:21.874" idx="5">
    <p:pos x="5248" y="3836"/>
    <p:text>حتما رفرنس ها نوشته شود.</p:text>
    <p:extLst>
      <p:ext uri="{C676402C-5697-4E1C-873F-D02D1690AC5C}">
        <p15:threadingInfo xmlns:p15="http://schemas.microsoft.com/office/powerpoint/2012/main" timeZoneBias="-21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2-10-22T10:28:35.906" idx="6">
    <p:pos x="10" y="10"/>
    <p:text>اولین مقاله مرتبط با عنوان که حداکثر متعلق به 3 سال اخیر باشد با ساختار بیب کارتی در این اسلاید نوشته می شود.</p:text>
    <p:extLst>
      <p:ext uri="{C676402C-5697-4E1C-873F-D02D1690AC5C}">
        <p15:threadingInfo xmlns:p15="http://schemas.microsoft.com/office/powerpoint/2012/main" timeZoneBias="-21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2-10-22T10:28:35.906" idx="6">
    <p:pos x="10" y="10"/>
    <p:text>اولین مقاله مرتبط با عنوان که حداکثر متعلق به 3 سال اخیر باشد با ساختار بیب کارتی در این اسلاید نوشته می شود.</p:text>
    <p:extLst>
      <p:ext uri="{C676402C-5697-4E1C-873F-D02D1690AC5C}">
        <p15:threadingInfo xmlns:p15="http://schemas.microsoft.com/office/powerpoint/2012/main" timeZoneBias="-21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2-10-22T10:28:35.906" idx="6">
    <p:pos x="10" y="10"/>
    <p:text>اولین مقاله مرتبط با عنوان که حداکثر متعلق به 3 سال اخیر باشد با ساختار بیب کارتی در این اسلاید نوشته می شود.</p:text>
    <p:extLst>
      <p:ext uri="{C676402C-5697-4E1C-873F-D02D1690AC5C}">
        <p15:threadingInfo xmlns:p15="http://schemas.microsoft.com/office/powerpoint/2012/main" timeZoneBias="-21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2-10-22T10:28:35.906" idx="6">
    <p:pos x="10" y="10"/>
    <p:text>اولین مقاله مرتبط با عنوان که حداکثر متعلق به 3 سال اخیر باشد با ساختار بیب کارتی در این اسلاید نوشته می شود.</p:text>
    <p:extLst>
      <p:ext uri="{C676402C-5697-4E1C-873F-D02D1690AC5C}">
        <p15:threadingInfo xmlns:p15="http://schemas.microsoft.com/office/powerpoint/2012/main" timeZoneBias="-21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22-10-22T10:28:35.906" idx="6">
    <p:pos x="10" y="10"/>
    <p:text>اولین مقاله مرتبط با عنوان که حداکثر متعلق به 3 سال اخیر باشد با ساختار بیب کارتی در این اسلاید نوشته می شود.</p:text>
    <p:extLst>
      <p:ext uri="{C676402C-5697-4E1C-873F-D02D1690AC5C}">
        <p15:threadingInfo xmlns:p15="http://schemas.microsoft.com/office/powerpoint/2012/main" timeZoneBias="-21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A307A2-C66B-4A81-9A0B-358F362567D4}" type="datetimeFigureOut">
              <a:rPr lang="en-US" smtClean="0"/>
              <a:t>10/22/2022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DA9BBD-8236-430E-8331-E535C152D87A}" type="slidenum">
              <a:rPr lang="en-US" smtClean="0"/>
              <a:t>‹#›</a:t>
            </a:fld>
            <a:endParaRPr lang="en-US"/>
          </a:p>
        </p:txBody>
      </p:sp>
    </p:spTree>
    <p:extLst>
      <p:ext uri="{BB962C8B-B14F-4D97-AF65-F5344CB8AC3E}">
        <p14:creationId xmlns:p14="http://schemas.microsoft.com/office/powerpoint/2010/main" val="322115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1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8.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omments" Target="../comments/comment9.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10.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7.xml"/><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Rectangle 5"/>
          <p:cNvSpPr/>
          <p:nvPr/>
        </p:nvSpPr>
        <p:spPr>
          <a:xfrm>
            <a:off x="741194" y="1905000"/>
            <a:ext cx="7112845" cy="1754326"/>
          </a:xfrm>
          <a:prstGeom prst="rect">
            <a:avLst/>
          </a:prstGeom>
          <a:noFill/>
        </p:spPr>
        <p:txBody>
          <a:bodyPr wrap="none" lIns="91440" tIns="45720" rIns="91440" bIns="45720">
            <a:spAutoFit/>
          </a:bodyPr>
          <a:lstStyle/>
          <a:p>
            <a:pPr algn="ctr"/>
            <a:r>
              <a:rPr lang="fa-IR" sz="5400" b="1" dirty="0" smtClean="0">
                <a:ln w="12700" cmpd="sng">
                  <a:solidFill>
                    <a:schemeClr val="accent4"/>
                  </a:solidFill>
                  <a:prstDash val="solid"/>
                </a:ln>
                <a:solidFill>
                  <a:srgbClr val="FF0000"/>
                </a:solidFill>
                <a:cs typeface="B Nazanin" panose="00000400000000000000" pitchFamily="2" charset="-78"/>
              </a:rPr>
              <a:t>راهنمای تهیه ژورنال کلاب </a:t>
            </a:r>
          </a:p>
          <a:p>
            <a:pPr algn="ctr"/>
            <a:r>
              <a:rPr lang="fa-IR" sz="5400" b="1" dirty="0" smtClean="0">
                <a:ln w="12700" cmpd="sng">
                  <a:solidFill>
                    <a:schemeClr val="accent4"/>
                  </a:solidFill>
                  <a:prstDash val="solid"/>
                </a:ln>
                <a:solidFill>
                  <a:srgbClr val="FF0000"/>
                </a:solidFill>
                <a:cs typeface="B Nazanin" panose="00000400000000000000" pitchFamily="2" charset="-78"/>
              </a:rPr>
              <a:t>دانشجویان </a:t>
            </a:r>
            <a:r>
              <a:rPr lang="fa-IR" sz="5400" b="1" dirty="0">
                <a:ln w="12700" cmpd="sng">
                  <a:solidFill>
                    <a:schemeClr val="accent4"/>
                  </a:solidFill>
                  <a:prstDash val="solid"/>
                </a:ln>
                <a:solidFill>
                  <a:srgbClr val="FF0000"/>
                </a:solidFill>
                <a:cs typeface="B Nazanin" panose="00000400000000000000" pitchFamily="2" charset="-78"/>
              </a:rPr>
              <a:t>تحصیلات تکمیلی</a:t>
            </a:r>
            <a:endParaRPr lang="en-US" sz="5400" b="1" dirty="0">
              <a:ln w="12700" cmpd="sng">
                <a:solidFill>
                  <a:schemeClr val="accent4"/>
                </a:solidFill>
                <a:prstDash val="solid"/>
              </a:ln>
              <a:solidFill>
                <a:srgbClr val="FF0000"/>
              </a:solidFill>
              <a:cs typeface="B Nazanin" panose="00000400000000000000" pitchFamily="2" charset="-78"/>
            </a:endParaRPr>
          </a:p>
        </p:txBody>
      </p:sp>
    </p:spTree>
    <p:extLst>
      <p:ext uri="{BB962C8B-B14F-4D97-AF65-F5344CB8AC3E}">
        <p14:creationId xmlns:p14="http://schemas.microsoft.com/office/powerpoint/2010/main" val="124618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
            <a:ext cx="8229600" cy="1143000"/>
          </a:xfrm>
        </p:spPr>
        <p:txBody>
          <a:bodyPr/>
          <a:lstStyle/>
          <a:p>
            <a:r>
              <a:rPr lang="fa-IR" b="1" dirty="0" smtClean="0">
                <a:solidFill>
                  <a:srgbClr val="FF0000"/>
                </a:solidFill>
                <a:cs typeface="B Nazanin" panose="00000400000000000000" pitchFamily="2" charset="-78"/>
              </a:rPr>
              <a:t>پژوهش 4</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28600" y="1371600"/>
            <a:ext cx="8610600" cy="5257800"/>
          </a:xfrm>
        </p:spPr>
        <p:txBody>
          <a:bodyPr>
            <a:normAutofit fontScale="92500"/>
          </a:bodyPr>
          <a:lstStyle/>
          <a:p>
            <a:pPr marL="0" indent="0" algn="ctr">
              <a:buNone/>
            </a:pPr>
            <a:r>
              <a:rPr lang="en-US" sz="2800" b="1" dirty="0" smtClean="0">
                <a:solidFill>
                  <a:schemeClr val="accent2">
                    <a:lumMod val="75000"/>
                  </a:schemeClr>
                </a:solidFill>
                <a:latin typeface="Times New Roman" panose="02020603050405020304" pitchFamily="18" charset="0"/>
                <a:cs typeface="Times New Roman" panose="02020603050405020304" pitchFamily="18" charset="0"/>
              </a:rPr>
              <a:t>gastrointestinal </a:t>
            </a:r>
            <a:r>
              <a:rPr lang="en-US" sz="2800" b="1" dirty="0">
                <a:solidFill>
                  <a:schemeClr val="accent2">
                    <a:lumMod val="75000"/>
                  </a:schemeClr>
                </a:solidFill>
                <a:latin typeface="Times New Roman" panose="02020603050405020304" pitchFamily="18" charset="0"/>
                <a:cs typeface="Times New Roman" panose="02020603050405020304" pitchFamily="18" charset="0"/>
              </a:rPr>
              <a:t>symptoms in patients with COVID-19</a:t>
            </a:r>
          </a:p>
          <a:p>
            <a:pPr marL="0" indent="0" algn="ctr">
              <a:buNone/>
            </a:pPr>
            <a:r>
              <a:rPr lang="en-US" sz="1800" dirty="0">
                <a:solidFill>
                  <a:schemeClr val="accent2">
                    <a:lumMod val="75000"/>
                  </a:schemeClr>
                </a:solidFill>
                <a:latin typeface="Times New Roman" panose="02020603050405020304" pitchFamily="18" charset="0"/>
                <a:cs typeface="Times New Roman" panose="02020603050405020304" pitchFamily="18" charset="0"/>
              </a:rPr>
              <a:t>Qing Ye,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Bili</a:t>
            </a:r>
            <a:r>
              <a:rPr lang="en-US" sz="1800" dirty="0">
                <a:solidFill>
                  <a:schemeClr val="accent2">
                    <a:lumMod val="75000"/>
                  </a:schemeClr>
                </a:solidFill>
                <a:latin typeface="Times New Roman" panose="02020603050405020304" pitchFamily="18" charset="0"/>
                <a:cs typeface="Times New Roman" panose="02020603050405020304" pitchFamily="18" charset="0"/>
              </a:rPr>
              <a:t> Wang, Ting Zhang,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Jian</a:t>
            </a:r>
            <a:r>
              <a:rPr lang="en-US" sz="1800" dirty="0">
                <a:solidFill>
                  <a:schemeClr val="accent2">
                    <a:lumMod val="75000"/>
                  </a:schemeClr>
                </a:solidFill>
                <a:latin typeface="Times New Roman" panose="02020603050405020304" pitchFamily="18" charset="0"/>
                <a:cs typeface="Times New Roman" panose="02020603050405020304" pitchFamily="18" charset="0"/>
              </a:rPr>
              <a:t>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Xu</a:t>
            </a:r>
            <a:r>
              <a:rPr lang="en-US" sz="1800" dirty="0">
                <a:solidFill>
                  <a:schemeClr val="accent2">
                    <a:lumMod val="75000"/>
                  </a:schemeClr>
                </a:solidFill>
                <a:latin typeface="Times New Roman" panose="02020603050405020304" pitchFamily="18" charset="0"/>
                <a:cs typeface="Times New Roman" panose="02020603050405020304" pitchFamily="18" charset="0"/>
              </a:rPr>
              <a:t> and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Shiqiang</a:t>
            </a:r>
            <a:r>
              <a:rPr lang="en-US" sz="1800" dirty="0">
                <a:solidFill>
                  <a:schemeClr val="accent2">
                    <a:lumMod val="75000"/>
                  </a:schemeClr>
                </a:solidFill>
                <a:latin typeface="Times New Roman" panose="02020603050405020304" pitchFamily="18" charset="0"/>
                <a:cs typeface="Times New Roman" panose="02020603050405020304" pitchFamily="18" charset="0"/>
              </a:rPr>
              <a:t> Shang</a:t>
            </a:r>
          </a:p>
          <a:p>
            <a:pPr marL="0" indent="0" algn="ctr">
              <a:lnSpc>
                <a:spcPct val="110000"/>
              </a:lnSpc>
              <a:buNone/>
            </a:pPr>
            <a:endParaRPr lang="fa-IR" sz="2600" b="1"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rtl="1">
              <a:lnSpc>
                <a:spcPct val="160000"/>
              </a:lnSpc>
              <a:buNone/>
            </a:pPr>
            <a:r>
              <a:rPr lang="en-US" sz="2100" dirty="0">
                <a:latin typeface="Times New Roman" panose="02020603050405020304" pitchFamily="18" charset="0"/>
                <a:cs typeface="Times New Roman" panose="02020603050405020304" pitchFamily="18" charset="0"/>
              </a:rPr>
              <a:t>Qing</a:t>
            </a:r>
            <a:r>
              <a:rPr lang="fa-IR" sz="2100" dirty="0">
                <a:latin typeface="Times New Roman" panose="02020603050405020304" pitchFamily="18" charset="0"/>
                <a:cs typeface="Times New Roman" panose="02020603050405020304" pitchFamily="18" charset="0"/>
              </a:rPr>
              <a:t> </a:t>
            </a:r>
            <a:r>
              <a:rPr lang="fa-IR" sz="2100" dirty="0">
                <a:latin typeface="Times New Roman" panose="02020603050405020304" pitchFamily="18" charset="0"/>
                <a:cs typeface="B Nazanin" panose="00000400000000000000" pitchFamily="2" charset="-78"/>
              </a:rPr>
              <a:t>و همکاران در سال 2020 مطالعه ای مروری تحت عنوان </a:t>
            </a:r>
            <a:r>
              <a:rPr lang="fa-IR" sz="2100" b="1" dirty="0">
                <a:solidFill>
                  <a:schemeClr val="tx2">
                    <a:lumMod val="75000"/>
                  </a:schemeClr>
                </a:solidFill>
                <a:latin typeface="Times New Roman" panose="02020603050405020304" pitchFamily="18" charset="0"/>
                <a:cs typeface="B Nazanin" panose="00000400000000000000" pitchFamily="2" charset="-78"/>
              </a:rPr>
              <a:t>مکانیسم و ​​درمان علائم گوارشی در بیماران مبتلا به کووید 19 </a:t>
            </a:r>
            <a:r>
              <a:rPr lang="fa-IR" sz="2100" dirty="0">
                <a:latin typeface="Times New Roman" panose="02020603050405020304" pitchFamily="18" charset="0"/>
                <a:cs typeface="B Nazanin" panose="00000400000000000000" pitchFamily="2" charset="-78"/>
              </a:rPr>
              <a:t>انجام دادند. طی انجام این مطالعه، بررسی شرایط جسمانی بیماران مبتلا به کووید 19 نشان داد، این ویروس علاوه بر علائم تنفسی معمول، علائم شایع دستگاه گوارش را نیز به همراه دارد. همچنین بیماران با علائم گوارشی، دچار آسیب های کبدی و سندروم تنفسی حاد نیز می گردند. از طرفی درصورت عدم درمان و کنترل این عارضه، احتمال ابتلای بیماران به اختلالات مغزی و مشکلات خونی وجود دارد. نتایج مطالعات اخیر که در ووهان چین انجام شده بود، نشان داده اند که میزان تاثیر ویروس کرونا بر اختلالات گوارشی به ترتیب 49/5 درصد اسهال، 29/4 درصد تهوع و استفراغ و 6 درصد درد های شکمی بوده است. از این میان عارضه های گوارشی، اسهال خطر ناکتر بوده و می تواند منجر به کاهش سطح سدیم و پتاسیم و در نهایت اختلالات آب و الکترولیت ها گردد</a:t>
            </a:r>
            <a:r>
              <a:rPr lang="en-US" sz="2100" dirty="0">
                <a:latin typeface="Times New Roman" panose="02020603050405020304" pitchFamily="18" charset="0"/>
                <a:cs typeface="B Nazanin" panose="00000400000000000000" pitchFamily="2" charset="-78"/>
              </a:rPr>
              <a:t>.</a:t>
            </a:r>
            <a:endParaRPr lang="fa-IR" sz="2100" dirty="0">
              <a:solidFill>
                <a:srgbClr val="C00000"/>
              </a:solidFill>
              <a:latin typeface="Times New Roman" panose="02020603050405020304" pitchFamily="18" charset="0"/>
              <a:cs typeface="B Nazanin" panose="00000400000000000000" pitchFamily="2" charset="-78"/>
            </a:endParaRPr>
          </a:p>
        </p:txBody>
      </p:sp>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10</a:t>
            </a:fld>
            <a:endParaRPr lang="en-US"/>
          </a:p>
        </p:txBody>
      </p:sp>
      <p:pic>
        <p:nvPicPr>
          <p:cNvPr id="6" name="Picture 5"/>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237156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
            <a:ext cx="8229600" cy="1143000"/>
          </a:xfrm>
        </p:spPr>
        <p:txBody>
          <a:bodyPr/>
          <a:lstStyle/>
          <a:p>
            <a:r>
              <a:rPr lang="fa-IR" b="1" dirty="0" smtClean="0">
                <a:solidFill>
                  <a:srgbClr val="FF0000"/>
                </a:solidFill>
                <a:cs typeface="B Nazanin" panose="00000400000000000000" pitchFamily="2" charset="-78"/>
              </a:rPr>
              <a:t>پژوهش 5</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28600" y="1371600"/>
            <a:ext cx="8610600" cy="5257800"/>
          </a:xfrm>
        </p:spPr>
        <p:txBody>
          <a:bodyPr>
            <a:normAutofit fontScale="92500"/>
          </a:bodyPr>
          <a:lstStyle/>
          <a:p>
            <a:pPr marL="0" indent="0" algn="ctr">
              <a:buNone/>
            </a:pPr>
            <a:r>
              <a:rPr lang="en-US" sz="2800" b="1" dirty="0">
                <a:solidFill>
                  <a:schemeClr val="accent2">
                    <a:lumMod val="75000"/>
                  </a:schemeClr>
                </a:solidFill>
                <a:latin typeface="Times New Roman" panose="02020603050405020304" pitchFamily="18" charset="0"/>
                <a:cs typeface="Times New Roman" panose="02020603050405020304" pitchFamily="18" charset="0"/>
              </a:rPr>
              <a:t>The mechanism and </a:t>
            </a:r>
            <a:r>
              <a:rPr lang="en-US" sz="2800" b="1" dirty="0" smtClean="0">
                <a:solidFill>
                  <a:schemeClr val="accent2">
                    <a:lumMod val="75000"/>
                  </a:schemeClr>
                </a:solidFill>
                <a:latin typeface="Times New Roman" panose="02020603050405020304" pitchFamily="18" charset="0"/>
                <a:cs typeface="Times New Roman" panose="02020603050405020304" pitchFamily="18" charset="0"/>
              </a:rPr>
              <a:t>symptoms </a:t>
            </a:r>
            <a:r>
              <a:rPr lang="en-US" sz="2800" b="1" dirty="0">
                <a:solidFill>
                  <a:schemeClr val="accent2">
                    <a:lumMod val="75000"/>
                  </a:schemeClr>
                </a:solidFill>
                <a:latin typeface="Times New Roman" panose="02020603050405020304" pitchFamily="18" charset="0"/>
                <a:cs typeface="Times New Roman" panose="02020603050405020304" pitchFamily="18" charset="0"/>
              </a:rPr>
              <a:t>in patients with COVID-19</a:t>
            </a:r>
          </a:p>
          <a:p>
            <a:pPr marL="0" indent="0" algn="ctr">
              <a:buNone/>
            </a:pPr>
            <a:r>
              <a:rPr lang="en-US" sz="1800" dirty="0">
                <a:solidFill>
                  <a:schemeClr val="accent2">
                    <a:lumMod val="75000"/>
                  </a:schemeClr>
                </a:solidFill>
                <a:latin typeface="Times New Roman" panose="02020603050405020304" pitchFamily="18" charset="0"/>
                <a:cs typeface="Times New Roman" panose="02020603050405020304" pitchFamily="18" charset="0"/>
              </a:rPr>
              <a:t>Qing Ye,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Bili</a:t>
            </a:r>
            <a:r>
              <a:rPr lang="en-US" sz="1800" dirty="0">
                <a:solidFill>
                  <a:schemeClr val="accent2">
                    <a:lumMod val="75000"/>
                  </a:schemeClr>
                </a:solidFill>
                <a:latin typeface="Times New Roman" panose="02020603050405020304" pitchFamily="18" charset="0"/>
                <a:cs typeface="Times New Roman" panose="02020603050405020304" pitchFamily="18" charset="0"/>
              </a:rPr>
              <a:t> Wang, Ting Zhang,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Jian</a:t>
            </a:r>
            <a:r>
              <a:rPr lang="en-US" sz="1800" dirty="0">
                <a:solidFill>
                  <a:schemeClr val="accent2">
                    <a:lumMod val="75000"/>
                  </a:schemeClr>
                </a:solidFill>
                <a:latin typeface="Times New Roman" panose="02020603050405020304" pitchFamily="18" charset="0"/>
                <a:cs typeface="Times New Roman" panose="02020603050405020304" pitchFamily="18" charset="0"/>
              </a:rPr>
              <a:t>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Xu</a:t>
            </a:r>
            <a:r>
              <a:rPr lang="en-US" sz="1800" dirty="0">
                <a:solidFill>
                  <a:schemeClr val="accent2">
                    <a:lumMod val="75000"/>
                  </a:schemeClr>
                </a:solidFill>
                <a:latin typeface="Times New Roman" panose="02020603050405020304" pitchFamily="18" charset="0"/>
                <a:cs typeface="Times New Roman" panose="02020603050405020304" pitchFamily="18" charset="0"/>
              </a:rPr>
              <a:t> and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Shiqiang</a:t>
            </a:r>
            <a:r>
              <a:rPr lang="en-US" sz="1800" dirty="0">
                <a:solidFill>
                  <a:schemeClr val="accent2">
                    <a:lumMod val="75000"/>
                  </a:schemeClr>
                </a:solidFill>
                <a:latin typeface="Times New Roman" panose="02020603050405020304" pitchFamily="18" charset="0"/>
                <a:cs typeface="Times New Roman" panose="02020603050405020304" pitchFamily="18" charset="0"/>
              </a:rPr>
              <a:t> Shang</a:t>
            </a:r>
          </a:p>
          <a:p>
            <a:pPr marL="0" indent="0" algn="ctr">
              <a:lnSpc>
                <a:spcPct val="110000"/>
              </a:lnSpc>
              <a:buNone/>
            </a:pPr>
            <a:endParaRPr lang="fa-IR" sz="2600" b="1"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rtl="1">
              <a:lnSpc>
                <a:spcPct val="160000"/>
              </a:lnSpc>
              <a:buNone/>
            </a:pPr>
            <a:r>
              <a:rPr lang="en-US" sz="2100" dirty="0">
                <a:latin typeface="Times New Roman" panose="02020603050405020304" pitchFamily="18" charset="0"/>
                <a:cs typeface="Times New Roman" panose="02020603050405020304" pitchFamily="18" charset="0"/>
              </a:rPr>
              <a:t>Qing</a:t>
            </a:r>
            <a:r>
              <a:rPr lang="fa-IR" sz="2100" dirty="0">
                <a:latin typeface="Times New Roman" panose="02020603050405020304" pitchFamily="18" charset="0"/>
                <a:cs typeface="Times New Roman" panose="02020603050405020304" pitchFamily="18" charset="0"/>
              </a:rPr>
              <a:t> </a:t>
            </a:r>
            <a:r>
              <a:rPr lang="fa-IR" sz="2100" dirty="0">
                <a:latin typeface="Times New Roman" panose="02020603050405020304" pitchFamily="18" charset="0"/>
                <a:cs typeface="B Nazanin" panose="00000400000000000000" pitchFamily="2" charset="-78"/>
              </a:rPr>
              <a:t>و همکاران در سال 2020 مطالعه ای مروری تحت عنوان </a:t>
            </a:r>
            <a:r>
              <a:rPr lang="fa-IR" sz="2100" b="1" dirty="0">
                <a:solidFill>
                  <a:schemeClr val="tx2">
                    <a:lumMod val="75000"/>
                  </a:schemeClr>
                </a:solidFill>
                <a:latin typeface="Times New Roman" panose="02020603050405020304" pitchFamily="18" charset="0"/>
                <a:cs typeface="B Nazanin" panose="00000400000000000000" pitchFamily="2" charset="-78"/>
              </a:rPr>
              <a:t>مکانیسم و ​​درمان علائم گوارشی در بیماران مبتلا به کووید 19 </a:t>
            </a:r>
            <a:r>
              <a:rPr lang="fa-IR" sz="2100" dirty="0">
                <a:latin typeface="Times New Roman" panose="02020603050405020304" pitchFamily="18" charset="0"/>
                <a:cs typeface="B Nazanin" panose="00000400000000000000" pitchFamily="2" charset="-78"/>
              </a:rPr>
              <a:t>انجام دادند. طی انجام این مطالعه، بررسی شرایط جسمانی بیماران مبتلا به کووید 19 نشان داد، این ویروس علاوه بر علائم تنفسی معمول، علائم شایع دستگاه گوارش را نیز به همراه دارد. همچنین بیماران با علائم گوارشی، دچار آسیب های کبدی و سندروم تنفسی حاد نیز می گردند. از طرفی درصورت عدم درمان و کنترل این عارضه، احتمال ابتلای بیماران به اختلالات مغزی و مشکلات خونی وجود دارد. نتایج مطالعات اخیر که در ووهان چین انجام شده بود، نشان داده اند که میزان تاثیر ویروس کرونا بر اختلالات گوارشی به ترتیب 49/5 درصد اسهال، 29/4 درصد تهوع و استفراغ و 6 درصد درد های شکمی بوده است. از این میان عارضه های گوارشی، اسهال خطر ناکتر بوده و می تواند منجر به کاهش سطح سدیم و پتاسیم و در نهایت اختلالات آب و الکترولیت ها گردد</a:t>
            </a:r>
            <a:r>
              <a:rPr lang="en-US" sz="2100" dirty="0">
                <a:latin typeface="Times New Roman" panose="02020603050405020304" pitchFamily="18" charset="0"/>
                <a:cs typeface="B Nazanin" panose="00000400000000000000" pitchFamily="2" charset="-78"/>
              </a:rPr>
              <a:t>.</a:t>
            </a:r>
            <a:endParaRPr lang="fa-IR" sz="2100" dirty="0">
              <a:solidFill>
                <a:srgbClr val="C00000"/>
              </a:solidFill>
              <a:latin typeface="Times New Roman" panose="02020603050405020304" pitchFamily="18" charset="0"/>
              <a:cs typeface="B Nazanin" panose="00000400000000000000" pitchFamily="2" charset="-78"/>
            </a:endParaRPr>
          </a:p>
        </p:txBody>
      </p:sp>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11</a:t>
            </a:fld>
            <a:endParaRPr lang="en-US"/>
          </a:p>
        </p:txBody>
      </p:sp>
      <p:pic>
        <p:nvPicPr>
          <p:cNvPr id="6" name="Picture 5"/>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220184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a:solidFill>
                  <a:schemeClr val="accent2">
                    <a:lumMod val="75000"/>
                  </a:schemeClr>
                </a:solidFill>
                <a:cs typeface="B Nazanin" panose="00000400000000000000" pitchFamily="2" charset="-78"/>
              </a:rPr>
              <a:t>نتیجه گیری </a:t>
            </a:r>
            <a:r>
              <a:rPr lang="fa-IR" b="1" dirty="0" smtClean="0">
                <a:solidFill>
                  <a:schemeClr val="accent2">
                    <a:lumMod val="75000"/>
                  </a:schemeClr>
                </a:solidFill>
                <a:cs typeface="B Nazanin" panose="00000400000000000000" pitchFamily="2" charset="-78"/>
              </a:rPr>
              <a:t>نهایی</a:t>
            </a:r>
            <a:endParaRPr lang="en-US" dirty="0"/>
          </a:p>
        </p:txBody>
      </p:sp>
      <p:sp>
        <p:nvSpPr>
          <p:cNvPr id="3" name="Content Placeholder 2"/>
          <p:cNvSpPr>
            <a:spLocks noGrp="1"/>
          </p:cNvSpPr>
          <p:nvPr>
            <p:ph idx="1"/>
          </p:nvPr>
        </p:nvSpPr>
        <p:spPr>
          <a:xfrm>
            <a:off x="228600" y="1600200"/>
            <a:ext cx="8534400" cy="4525963"/>
          </a:xfrm>
        </p:spPr>
        <p:txBody>
          <a:bodyPr>
            <a:normAutofit/>
          </a:bodyPr>
          <a:lstStyle/>
          <a:p>
            <a:pPr marL="0" indent="0" algn="ctr" rtl="1">
              <a:buNone/>
            </a:pPr>
            <a:endParaRPr lang="fa-IR" b="1" dirty="0">
              <a:solidFill>
                <a:schemeClr val="accent2">
                  <a:lumMod val="75000"/>
                </a:schemeClr>
              </a:solidFill>
              <a:cs typeface="B Nazanin" panose="00000400000000000000" pitchFamily="2" charset="-78"/>
            </a:endParaRPr>
          </a:p>
          <a:p>
            <a:pPr marL="0" indent="0" algn="just" rtl="1">
              <a:buNone/>
            </a:pPr>
            <a:r>
              <a:rPr lang="fa-IR" sz="2400" dirty="0">
                <a:cs typeface="B Nazanin" panose="00000400000000000000" pitchFamily="2" charset="-78"/>
              </a:rPr>
              <a:t>بررسی مطالعات فوق نشان می دهد، توجه به علایم گوارشی در کنار علایم تنفسی نقش بسزایی در بیماری یابی و تشخیص بیماران مبتلا به کووید 19 داشته و به این دلیل باید به علایم گوارشی مانند اسهال، تهوع و استفراغ همراه با دردهای شکمی توجه ویژه ای گردد. از طرفی با توجه به </a:t>
            </a:r>
            <a:r>
              <a:rPr lang="fa-IR" sz="2400" dirty="0">
                <a:latin typeface="Times New Roman" panose="02020603050405020304" pitchFamily="18" charset="0"/>
                <a:cs typeface="B Nazanin" panose="00000400000000000000" pitchFamily="2" charset="-78"/>
              </a:rPr>
              <a:t>احتمال انتقال ویروس از طریق مدفوع بیماران مبتلا به کووید 19، باید علاوه بر انتقال ویروس از طریق راه های هوایی، راه انتقال مدفوعی- دهانی نیز در نظر گرفته شده و مراقبت های لازم انجام گردد. به نظر می رسد در کنار مراقبت هایی که از جانب کادر درمان جهت کنترل بیماری کووید 19 توصیه می گردد، کارکنان بهداشت و پیشگیری از بیماری ها نقش مهمی، در کنترل این بیماری در سطح جامعه داشته باشند.</a:t>
            </a:r>
            <a:endParaRPr lang="en-US" sz="2400" dirty="0">
              <a:cs typeface="B Nazanin" panose="00000400000000000000" pitchFamily="2" charset="-78"/>
            </a:endParaRPr>
          </a:p>
        </p:txBody>
      </p:sp>
      <p:sp>
        <p:nvSpPr>
          <p:cNvPr id="8" name="Date Placeholder 7"/>
          <p:cNvSpPr>
            <a:spLocks noGrp="1"/>
          </p:cNvSpPr>
          <p:nvPr>
            <p:ph type="dt" sz="half" idx="10"/>
          </p:nvPr>
        </p:nvSpPr>
        <p:spPr>
          <a:xfrm>
            <a:off x="304800" y="6324600"/>
            <a:ext cx="2133600" cy="365125"/>
          </a:xfrm>
        </p:spPr>
        <p:txBody>
          <a:bodyPr/>
          <a:lstStyle/>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12</a:t>
            </a:fld>
            <a:endParaRPr lang="en-US"/>
          </a:p>
        </p:txBody>
      </p:sp>
      <p:pic>
        <p:nvPicPr>
          <p:cNvPr id="9" name="Picture 8"/>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394788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chemeClr val="accent2">
                    <a:lumMod val="75000"/>
                  </a:schemeClr>
                </a:solidFill>
                <a:cs typeface="B Nazanin" panose="00000400000000000000" pitchFamily="2" charset="-78"/>
              </a:rPr>
              <a:t>بحث و تبادل نظر</a:t>
            </a:r>
            <a:endParaRPr lang="en-US" dirty="0"/>
          </a:p>
        </p:txBody>
      </p:sp>
      <p:sp>
        <p:nvSpPr>
          <p:cNvPr id="8" name="Date Placeholder 7"/>
          <p:cNvSpPr>
            <a:spLocks noGrp="1"/>
          </p:cNvSpPr>
          <p:nvPr>
            <p:ph type="dt" sz="half" idx="10"/>
          </p:nvPr>
        </p:nvSpPr>
        <p:spPr>
          <a:xfrm>
            <a:off x="304800" y="6324600"/>
            <a:ext cx="2133600" cy="365125"/>
          </a:xfrm>
        </p:spPr>
        <p:txBody>
          <a:bodyPr/>
          <a:lstStyle/>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13</a:t>
            </a:fld>
            <a:endParaRPr lang="en-US"/>
          </a:p>
        </p:txBody>
      </p:sp>
      <p:sp>
        <p:nvSpPr>
          <p:cNvPr id="4" name="Action Button: Help 3">
            <a:hlinkClick r:id="" action="ppaction://noaction" highlightClick="1"/>
          </p:cNvPr>
          <p:cNvSpPr/>
          <p:nvPr/>
        </p:nvSpPr>
        <p:spPr>
          <a:xfrm>
            <a:off x="3048000" y="2057400"/>
            <a:ext cx="3048000" cy="2971800"/>
          </a:xfrm>
          <a:prstGeom prst="actionButtonHelp">
            <a:avLst/>
          </a:prstGeom>
          <a:solidFill>
            <a:schemeClr val="bg1"/>
          </a:solidFill>
          <a:ln>
            <a:solidFill>
              <a:schemeClr val="accent2"/>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b="1" spc="50">
              <a:ln w="0"/>
              <a:solidFill>
                <a:schemeClr val="bg2"/>
              </a:solidFill>
              <a:effectLst>
                <a:innerShdw blurRad="63500" dist="50800" dir="13500000">
                  <a:srgbClr val="000000">
                    <a:alpha val="50000"/>
                  </a:srgbClr>
                </a:innerShdw>
              </a:effectLst>
            </a:endParaRPr>
          </a:p>
        </p:txBody>
      </p:sp>
      <p:pic>
        <p:nvPicPr>
          <p:cNvPr id="7" name="Picture 6"/>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1384046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chemeClr val="accent2">
                    <a:lumMod val="75000"/>
                  </a:schemeClr>
                </a:solidFill>
                <a:cs typeface="B Nazanin" panose="00000400000000000000" pitchFamily="2" charset="-78"/>
              </a:rPr>
              <a:t>رفرنس</a:t>
            </a:r>
            <a:endParaRPr lang="en-US" dirty="0"/>
          </a:p>
        </p:txBody>
      </p:sp>
      <p:sp>
        <p:nvSpPr>
          <p:cNvPr id="3" name="Content Placeholder 2"/>
          <p:cNvSpPr>
            <a:spLocks noGrp="1"/>
          </p:cNvSpPr>
          <p:nvPr>
            <p:ph idx="1"/>
          </p:nvPr>
        </p:nvSpPr>
        <p:spPr>
          <a:xfrm>
            <a:off x="228600" y="1600200"/>
            <a:ext cx="8534400" cy="4525963"/>
          </a:xfrm>
        </p:spPr>
        <p:txBody>
          <a:bodyPr>
            <a:normAutofit/>
          </a:bodyPr>
          <a:lstStyle/>
          <a:p>
            <a:pPr marL="0" indent="0" rtl="1">
              <a:buNone/>
            </a:pPr>
            <a:r>
              <a:rPr lang="en-US" b="1" dirty="0" smtClean="0">
                <a:solidFill>
                  <a:schemeClr val="accent2">
                    <a:lumMod val="75000"/>
                  </a:schemeClr>
                </a:solidFill>
                <a:cs typeface="B Nazanin" panose="00000400000000000000" pitchFamily="2" charset="-78"/>
              </a:rPr>
              <a:t>1: …..</a:t>
            </a:r>
            <a:endParaRPr lang="fa-IR" b="1" dirty="0">
              <a:solidFill>
                <a:schemeClr val="accent2">
                  <a:lumMod val="75000"/>
                </a:schemeClr>
              </a:solidFill>
              <a:cs typeface="B Nazanin" panose="00000400000000000000" pitchFamily="2" charset="-78"/>
            </a:endParaRPr>
          </a:p>
        </p:txBody>
      </p:sp>
      <p:sp>
        <p:nvSpPr>
          <p:cNvPr id="8" name="Date Placeholder 7"/>
          <p:cNvSpPr>
            <a:spLocks noGrp="1"/>
          </p:cNvSpPr>
          <p:nvPr>
            <p:ph type="dt" sz="half" idx="10"/>
          </p:nvPr>
        </p:nvSpPr>
        <p:spPr>
          <a:xfrm>
            <a:off x="304800" y="6324600"/>
            <a:ext cx="2133600" cy="365125"/>
          </a:xfrm>
        </p:spPr>
        <p:txBody>
          <a:bodyPr/>
          <a:lstStyle/>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14</a:t>
            </a:fld>
            <a:endParaRPr lang="en-US"/>
          </a:p>
        </p:txBody>
      </p:sp>
      <p:pic>
        <p:nvPicPr>
          <p:cNvPr id="6" name="Picture 5"/>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880733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C:\Documents and Settings\dana\My Documents\My Pictures\Rose-Flower-Wallpaper.jpg"/>
          <p:cNvPicPr>
            <a:picLocks noGrp="1" noChangeAspect="1" noChangeArrowheads="1"/>
          </p:cNvPicPr>
          <p:nvPr>
            <p:ph idx="1"/>
          </p:nvPr>
        </p:nvPicPr>
        <p:blipFill>
          <a:blip r:embed="rId2"/>
          <a:srcRect/>
          <a:stretch>
            <a:fillRect/>
          </a:stretch>
        </p:blipFill>
        <p:spPr bwMode="auto">
          <a:xfrm>
            <a:off x="-24130" y="0"/>
            <a:ext cx="9168130" cy="6858000"/>
          </a:xfrm>
          <a:prstGeom prst="rect">
            <a:avLst/>
          </a:prstGeom>
          <a:noFill/>
          <a:ln w="9525">
            <a:noFill/>
            <a:miter lim="800000"/>
            <a:headEnd/>
            <a:tailEnd/>
          </a:ln>
        </p:spPr>
      </p:pic>
      <p:sp>
        <p:nvSpPr>
          <p:cNvPr id="5" name="TextBox 4"/>
          <p:cNvSpPr txBox="1"/>
          <p:nvPr/>
        </p:nvSpPr>
        <p:spPr>
          <a:xfrm rot="20700473">
            <a:off x="952678" y="1049324"/>
            <a:ext cx="2712175" cy="461665"/>
          </a:xfrm>
          <a:prstGeom prst="rect">
            <a:avLst/>
          </a:prstGeom>
          <a:noFill/>
        </p:spPr>
        <p:txBody>
          <a:bodyPr wrap="square" rtlCol="0">
            <a:spAutoFit/>
          </a:bodyPr>
          <a:lstStyle/>
          <a:p>
            <a:r>
              <a:rPr lang="fa-IR" sz="2400" b="1" dirty="0">
                <a:latin typeface="2  Barcode" pitchFamily="2" charset="0"/>
                <a:cs typeface="2  Davat" panose="00000400000000000000" pitchFamily="2" charset="-78"/>
              </a:rPr>
              <a:t>از توجه شما سپاسگزارم</a:t>
            </a:r>
            <a:endParaRPr lang="en-US" sz="2400" b="1" dirty="0">
              <a:latin typeface="2  Barcode" pitchFamily="2" charset="0"/>
              <a:cs typeface="2  Davat" panose="00000400000000000000" pitchFamily="2" charset="-78"/>
            </a:endParaRPr>
          </a:p>
        </p:txBody>
      </p:sp>
      <p:sp>
        <p:nvSpPr>
          <p:cNvPr id="6" name="Date Placeholder 5"/>
          <p:cNvSpPr>
            <a:spLocks noGrp="1"/>
          </p:cNvSpPr>
          <p:nvPr>
            <p:ph type="dt" sz="half" idx="10"/>
          </p:nvPr>
        </p:nvSpPr>
        <p:spPr/>
        <p:txBody>
          <a:bodyPr/>
          <a:lstStyle/>
          <a:p>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292998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133600"/>
            <a:ext cx="6906604" cy="2922795"/>
          </a:xfrm>
          <a:prstGeom prst="rect">
            <a:avLst/>
          </a:prstGeom>
          <a:ln>
            <a:noFill/>
          </a:ln>
          <a:effectLst>
            <a:softEdge rad="112500"/>
          </a:effectLst>
        </p:spPr>
      </p:pic>
      <p:sp>
        <p:nvSpPr>
          <p:cNvPr id="6" name="Date Placeholder 5"/>
          <p:cNvSpPr>
            <a:spLocks noGrp="1"/>
          </p:cNvSpPr>
          <p:nvPr>
            <p:ph type="dt" sz="half" idx="10"/>
          </p:nvPr>
        </p:nvSpPr>
        <p:spPr/>
        <p:txBody>
          <a:bodyPr/>
          <a:lstStyle/>
          <a:p>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45671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normAutofit/>
          </a:bodyPr>
          <a:lstStyle/>
          <a:p>
            <a:pPr rtl="1"/>
            <a:r>
              <a:rPr lang="fa-IR" b="1" i="1" dirty="0">
                <a:solidFill>
                  <a:schemeClr val="accent2">
                    <a:lumMod val="75000"/>
                  </a:schemeClr>
                </a:solidFill>
                <a:cs typeface="B Nazanin" panose="00000400000000000000" pitchFamily="2" charset="-78"/>
              </a:rPr>
              <a:t>اثرات </a:t>
            </a:r>
            <a:r>
              <a:rPr lang="en-US" sz="3200" b="1" i="1" dirty="0">
                <a:solidFill>
                  <a:schemeClr val="accent2">
                    <a:lumMod val="75000"/>
                  </a:schemeClr>
                </a:solidFill>
                <a:latin typeface="Times New Roman" panose="02020603050405020304" pitchFamily="18" charset="0"/>
                <a:cs typeface="Times New Roman" panose="02020603050405020304" pitchFamily="18" charset="0"/>
              </a:rPr>
              <a:t>COVID-19</a:t>
            </a:r>
            <a:r>
              <a:rPr lang="fa-IR" b="1" i="1" dirty="0">
                <a:solidFill>
                  <a:schemeClr val="accent2">
                    <a:lumMod val="75000"/>
                  </a:schemeClr>
                </a:solidFill>
              </a:rPr>
              <a:t> </a:t>
            </a:r>
            <a:r>
              <a:rPr lang="fa-IR" b="1" i="1" dirty="0">
                <a:solidFill>
                  <a:schemeClr val="accent2">
                    <a:lumMod val="75000"/>
                  </a:schemeClr>
                </a:solidFill>
                <a:cs typeface="B Nazanin" panose="00000400000000000000" pitchFamily="2" charset="-78"/>
              </a:rPr>
              <a:t>بر دستگاه گوارش</a:t>
            </a:r>
            <a:endParaRPr lang="en-US" b="1" i="1" dirty="0">
              <a:solidFill>
                <a:schemeClr val="accent2">
                  <a:lumMod val="75000"/>
                </a:schemeClr>
              </a:solidFill>
              <a:cs typeface="B Nazanin" panose="00000400000000000000" pitchFamily="2" charset="-78"/>
            </a:endParaRPr>
          </a:p>
        </p:txBody>
      </p:sp>
      <p:sp>
        <p:nvSpPr>
          <p:cNvPr id="6" name="Date Placeholder 5"/>
          <p:cNvSpPr>
            <a:spLocks noGrp="1"/>
          </p:cNvSpPr>
          <p:nvPr>
            <p:ph type="dt" sz="half" idx="10"/>
          </p:nvPr>
        </p:nvSpPr>
        <p:spPr/>
        <p:txBody>
          <a:bodyPr/>
          <a:lstStyle/>
          <a:p>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276600"/>
            <a:ext cx="4876800" cy="2895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7467597" y="0"/>
            <a:ext cx="1676403" cy="1599289"/>
          </a:xfrm>
        </p:spPr>
      </p:pic>
    </p:spTree>
    <p:extLst>
      <p:ext uri="{BB962C8B-B14F-4D97-AF65-F5344CB8AC3E}">
        <p14:creationId xmlns:p14="http://schemas.microsoft.com/office/powerpoint/2010/main" val="93875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cs typeface="B Nazanin" panose="00000400000000000000" pitchFamily="2" charset="-78"/>
              </a:rPr>
              <a:t>مقدمه و بیان موضوع</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b="1" dirty="0">
                <a:solidFill>
                  <a:schemeClr val="accent2">
                    <a:lumMod val="75000"/>
                  </a:schemeClr>
                </a:solidFill>
              </a:rPr>
              <a:t>کووید 19: .......</a:t>
            </a:r>
          </a:p>
          <a:p>
            <a:pPr algn="r" rtl="1"/>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pic>
        <p:nvPicPr>
          <p:cNvPr id="6" name="Picture 5"/>
          <p:cNvPicPr>
            <a:picLocks noChangeAspect="1"/>
          </p:cNvPicPr>
          <p:nvPr/>
        </p:nvPicPr>
        <p:blipFill>
          <a:blip r:embed="rId2"/>
          <a:stretch>
            <a:fillRect/>
          </a:stretch>
        </p:blipFill>
        <p:spPr>
          <a:xfrm>
            <a:off x="0" y="4821506"/>
            <a:ext cx="2365453" cy="1304657"/>
          </a:xfrm>
          <a:prstGeom prst="rect">
            <a:avLst/>
          </a:prstGeom>
        </p:spPr>
      </p:pic>
      <p:pic>
        <p:nvPicPr>
          <p:cNvPr id="7" name="Picture 6"/>
          <p:cNvPicPr>
            <a:picLocks noChangeAspect="1"/>
          </p:cNvPicPr>
          <p:nvPr/>
        </p:nvPicPr>
        <p:blipFill>
          <a:blip r:embed="rId3"/>
          <a:stretch>
            <a:fillRect/>
          </a:stretch>
        </p:blipFill>
        <p:spPr>
          <a:xfrm>
            <a:off x="7825842" y="0"/>
            <a:ext cx="1318158" cy="1255845"/>
          </a:xfrm>
          <a:prstGeom prst="rect">
            <a:avLst/>
          </a:prstGeom>
        </p:spPr>
      </p:pic>
    </p:spTree>
    <p:extLst>
      <p:ext uri="{BB962C8B-B14F-4D97-AF65-F5344CB8AC3E}">
        <p14:creationId xmlns:p14="http://schemas.microsoft.com/office/powerpoint/2010/main" val="1851239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cs typeface="B Nazanin" panose="00000400000000000000" pitchFamily="2" charset="-78"/>
              </a:rPr>
              <a:t>مقدمه و بیان موضوع</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b="1" dirty="0">
                <a:solidFill>
                  <a:schemeClr val="accent2">
                    <a:lumMod val="75000"/>
                  </a:schemeClr>
                </a:solidFill>
              </a:rPr>
              <a:t>کووید </a:t>
            </a:r>
            <a:r>
              <a:rPr lang="fa-IR" b="1" dirty="0" smtClean="0">
                <a:solidFill>
                  <a:schemeClr val="accent2">
                    <a:lumMod val="75000"/>
                  </a:schemeClr>
                </a:solidFill>
              </a:rPr>
              <a:t>19</a:t>
            </a:r>
            <a:r>
              <a:rPr lang="en-US" b="1" dirty="0" smtClean="0">
                <a:solidFill>
                  <a:schemeClr val="accent2">
                    <a:lumMod val="75000"/>
                  </a:schemeClr>
                </a:solidFill>
              </a:rPr>
              <a:t> </a:t>
            </a:r>
            <a:r>
              <a:rPr lang="fa-IR" b="1" dirty="0" smtClean="0">
                <a:solidFill>
                  <a:schemeClr val="accent2">
                    <a:lumMod val="75000"/>
                  </a:schemeClr>
                </a:solidFill>
              </a:rPr>
              <a:t>و ارتباط آن با دستگاه گوارش</a:t>
            </a:r>
            <a:endParaRPr lang="fa-IR" b="1" dirty="0">
              <a:solidFill>
                <a:schemeClr val="accent2">
                  <a:lumMod val="75000"/>
                </a:schemeClr>
              </a:solidFill>
            </a:endParaRPr>
          </a:p>
          <a:p>
            <a:pPr algn="r" rtl="1"/>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pic>
        <p:nvPicPr>
          <p:cNvPr id="6" name="Picture 5"/>
          <p:cNvPicPr>
            <a:picLocks noChangeAspect="1"/>
          </p:cNvPicPr>
          <p:nvPr/>
        </p:nvPicPr>
        <p:blipFill>
          <a:blip r:embed="rId2"/>
          <a:stretch>
            <a:fillRect/>
          </a:stretch>
        </p:blipFill>
        <p:spPr>
          <a:xfrm>
            <a:off x="0" y="4821506"/>
            <a:ext cx="2365453" cy="1304657"/>
          </a:xfrm>
          <a:prstGeom prst="rect">
            <a:avLst/>
          </a:prstGeom>
        </p:spPr>
      </p:pic>
      <p:pic>
        <p:nvPicPr>
          <p:cNvPr id="7" name="Picture 6"/>
          <p:cNvPicPr>
            <a:picLocks noChangeAspect="1"/>
          </p:cNvPicPr>
          <p:nvPr/>
        </p:nvPicPr>
        <p:blipFill>
          <a:blip r:embed="rId3"/>
          <a:stretch>
            <a:fillRect/>
          </a:stretch>
        </p:blipFill>
        <p:spPr>
          <a:xfrm>
            <a:off x="7825842" y="0"/>
            <a:ext cx="1318158" cy="1255845"/>
          </a:xfrm>
          <a:prstGeom prst="rect">
            <a:avLst/>
          </a:prstGeom>
        </p:spPr>
      </p:pic>
    </p:spTree>
    <p:extLst>
      <p:ext uri="{BB962C8B-B14F-4D97-AF65-F5344CB8AC3E}">
        <p14:creationId xmlns:p14="http://schemas.microsoft.com/office/powerpoint/2010/main" val="3284443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cs typeface="B Nazanin" panose="00000400000000000000" pitchFamily="2" charset="-78"/>
              </a:rPr>
              <a:t>مقدمه و بیان موضوع</a:t>
            </a:r>
            <a:endParaRPr lang="en-US" dirty="0">
              <a:solidFill>
                <a:srgbClr val="FF0000"/>
              </a:solidFill>
              <a:cs typeface="B Nazanin" panose="00000400000000000000" pitchFamily="2" charset="-78"/>
            </a:endParaRPr>
          </a:p>
        </p:txBody>
      </p:sp>
      <p:sp>
        <p:nvSpPr>
          <p:cNvPr id="3" name="Content Placeholder 2"/>
          <p:cNvSpPr>
            <a:spLocks noGrp="1"/>
          </p:cNvSpPr>
          <p:nvPr>
            <p:ph idx="1"/>
          </p:nvPr>
        </p:nvSpPr>
        <p:spPr/>
        <p:txBody>
          <a:bodyPr/>
          <a:lstStyle/>
          <a:p>
            <a:pPr algn="r" rtl="1"/>
            <a:r>
              <a:rPr lang="fa-IR" b="1" dirty="0">
                <a:solidFill>
                  <a:schemeClr val="accent2">
                    <a:lumMod val="75000"/>
                  </a:schemeClr>
                </a:solidFill>
              </a:rPr>
              <a:t>کووید </a:t>
            </a:r>
            <a:r>
              <a:rPr lang="fa-IR" b="1" dirty="0" smtClean="0">
                <a:solidFill>
                  <a:schemeClr val="accent2">
                    <a:lumMod val="75000"/>
                  </a:schemeClr>
                </a:solidFill>
              </a:rPr>
              <a:t>19</a:t>
            </a:r>
            <a:r>
              <a:rPr lang="en-US" b="1" dirty="0" smtClean="0">
                <a:solidFill>
                  <a:schemeClr val="accent2">
                    <a:lumMod val="75000"/>
                  </a:schemeClr>
                </a:solidFill>
              </a:rPr>
              <a:t> </a:t>
            </a:r>
            <a:r>
              <a:rPr lang="fa-IR" b="1" dirty="0" smtClean="0">
                <a:solidFill>
                  <a:schemeClr val="accent2">
                    <a:lumMod val="75000"/>
                  </a:schemeClr>
                </a:solidFill>
              </a:rPr>
              <a:t>و ارتباط آن با دستگاه گوارش</a:t>
            </a:r>
            <a:endParaRPr lang="fa-IR" b="1" dirty="0">
              <a:solidFill>
                <a:schemeClr val="accent2">
                  <a:lumMod val="75000"/>
                </a:schemeClr>
              </a:solidFill>
            </a:endParaRPr>
          </a:p>
          <a:p>
            <a:pPr algn="r" rtl="1"/>
            <a:endParaRPr lang="en-US" dirty="0"/>
          </a:p>
        </p:txBody>
      </p:sp>
      <p:sp>
        <p:nvSpPr>
          <p:cNvPr id="4" name="Date Placeholder 3"/>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pic>
        <p:nvPicPr>
          <p:cNvPr id="6" name="Picture 5"/>
          <p:cNvPicPr>
            <a:picLocks noChangeAspect="1"/>
          </p:cNvPicPr>
          <p:nvPr/>
        </p:nvPicPr>
        <p:blipFill>
          <a:blip r:embed="rId2"/>
          <a:stretch>
            <a:fillRect/>
          </a:stretch>
        </p:blipFill>
        <p:spPr>
          <a:xfrm>
            <a:off x="0" y="4821506"/>
            <a:ext cx="2365453" cy="1304657"/>
          </a:xfrm>
          <a:prstGeom prst="rect">
            <a:avLst/>
          </a:prstGeom>
        </p:spPr>
      </p:pic>
      <p:pic>
        <p:nvPicPr>
          <p:cNvPr id="7" name="Picture 6"/>
          <p:cNvPicPr>
            <a:picLocks noChangeAspect="1"/>
          </p:cNvPicPr>
          <p:nvPr/>
        </p:nvPicPr>
        <p:blipFill>
          <a:blip r:embed="rId3"/>
          <a:stretch>
            <a:fillRect/>
          </a:stretch>
        </p:blipFill>
        <p:spPr>
          <a:xfrm>
            <a:off x="7825842" y="0"/>
            <a:ext cx="1318158" cy="1255845"/>
          </a:xfrm>
          <a:prstGeom prst="rect">
            <a:avLst/>
          </a:prstGeom>
        </p:spPr>
      </p:pic>
    </p:spTree>
    <p:extLst>
      <p:ext uri="{BB962C8B-B14F-4D97-AF65-F5344CB8AC3E}">
        <p14:creationId xmlns:p14="http://schemas.microsoft.com/office/powerpoint/2010/main" val="262995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
            <a:ext cx="8229600" cy="1143000"/>
          </a:xfrm>
        </p:spPr>
        <p:txBody>
          <a:bodyPr/>
          <a:lstStyle/>
          <a:p>
            <a:r>
              <a:rPr lang="fa-IR" b="1" dirty="0" smtClean="0">
                <a:solidFill>
                  <a:srgbClr val="FF0000"/>
                </a:solidFill>
                <a:cs typeface="B Nazanin" panose="00000400000000000000" pitchFamily="2" charset="-78"/>
              </a:rPr>
              <a:t>پژوهش 1</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28600" y="1371600"/>
            <a:ext cx="8610600" cy="5257800"/>
          </a:xfrm>
        </p:spPr>
        <p:txBody>
          <a:bodyPr>
            <a:normAutofit fontScale="92500" lnSpcReduction="10000"/>
          </a:bodyPr>
          <a:lstStyle/>
          <a:p>
            <a:pPr marL="0" indent="0" algn="ctr">
              <a:buNone/>
            </a:pPr>
            <a:r>
              <a:rPr lang="en-US" sz="2800" b="1" dirty="0">
                <a:solidFill>
                  <a:schemeClr val="accent2">
                    <a:lumMod val="75000"/>
                  </a:schemeClr>
                </a:solidFill>
                <a:latin typeface="Times New Roman" panose="02020603050405020304" pitchFamily="18" charset="0"/>
                <a:cs typeface="Times New Roman" panose="02020603050405020304" pitchFamily="18" charset="0"/>
              </a:rPr>
              <a:t>The mechanism and treatment of gastrointestinal symptoms in patients with COVID-19</a:t>
            </a:r>
          </a:p>
          <a:p>
            <a:pPr marL="0" indent="0" algn="ctr">
              <a:buNone/>
            </a:pPr>
            <a:r>
              <a:rPr lang="en-US" sz="1800" dirty="0">
                <a:solidFill>
                  <a:schemeClr val="accent2">
                    <a:lumMod val="75000"/>
                  </a:schemeClr>
                </a:solidFill>
                <a:latin typeface="Times New Roman" panose="02020603050405020304" pitchFamily="18" charset="0"/>
                <a:cs typeface="Times New Roman" panose="02020603050405020304" pitchFamily="18" charset="0"/>
              </a:rPr>
              <a:t>Qing Ye,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Bili</a:t>
            </a:r>
            <a:r>
              <a:rPr lang="en-US" sz="1800" dirty="0">
                <a:solidFill>
                  <a:schemeClr val="accent2">
                    <a:lumMod val="75000"/>
                  </a:schemeClr>
                </a:solidFill>
                <a:latin typeface="Times New Roman" panose="02020603050405020304" pitchFamily="18" charset="0"/>
                <a:cs typeface="Times New Roman" panose="02020603050405020304" pitchFamily="18" charset="0"/>
              </a:rPr>
              <a:t> Wang, Ting Zhang,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Jian</a:t>
            </a:r>
            <a:r>
              <a:rPr lang="en-US" sz="1800" dirty="0">
                <a:solidFill>
                  <a:schemeClr val="accent2">
                    <a:lumMod val="75000"/>
                  </a:schemeClr>
                </a:solidFill>
                <a:latin typeface="Times New Roman" panose="02020603050405020304" pitchFamily="18" charset="0"/>
                <a:cs typeface="Times New Roman" panose="02020603050405020304" pitchFamily="18" charset="0"/>
              </a:rPr>
              <a:t>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Xu</a:t>
            </a:r>
            <a:r>
              <a:rPr lang="en-US" sz="1800" dirty="0">
                <a:solidFill>
                  <a:schemeClr val="accent2">
                    <a:lumMod val="75000"/>
                  </a:schemeClr>
                </a:solidFill>
                <a:latin typeface="Times New Roman" panose="02020603050405020304" pitchFamily="18" charset="0"/>
                <a:cs typeface="Times New Roman" panose="02020603050405020304" pitchFamily="18" charset="0"/>
              </a:rPr>
              <a:t> and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Shiqiang</a:t>
            </a:r>
            <a:r>
              <a:rPr lang="en-US" sz="1800" dirty="0">
                <a:solidFill>
                  <a:schemeClr val="accent2">
                    <a:lumMod val="75000"/>
                  </a:schemeClr>
                </a:solidFill>
                <a:latin typeface="Times New Roman" panose="02020603050405020304" pitchFamily="18" charset="0"/>
                <a:cs typeface="Times New Roman" panose="02020603050405020304" pitchFamily="18" charset="0"/>
              </a:rPr>
              <a:t> Shang</a:t>
            </a:r>
          </a:p>
          <a:p>
            <a:pPr marL="0" indent="0" algn="ctr">
              <a:lnSpc>
                <a:spcPct val="110000"/>
              </a:lnSpc>
              <a:buNone/>
            </a:pPr>
            <a:endParaRPr lang="fa-IR" sz="2600" b="1"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rtl="1">
              <a:lnSpc>
                <a:spcPct val="160000"/>
              </a:lnSpc>
              <a:buNone/>
            </a:pPr>
            <a:r>
              <a:rPr lang="en-US" sz="2100" dirty="0">
                <a:latin typeface="Times New Roman" panose="02020603050405020304" pitchFamily="18" charset="0"/>
                <a:cs typeface="Times New Roman" panose="02020603050405020304" pitchFamily="18" charset="0"/>
              </a:rPr>
              <a:t>Qing</a:t>
            </a:r>
            <a:r>
              <a:rPr lang="fa-IR" sz="2100" dirty="0">
                <a:latin typeface="Times New Roman" panose="02020603050405020304" pitchFamily="18" charset="0"/>
                <a:cs typeface="Times New Roman" panose="02020603050405020304" pitchFamily="18" charset="0"/>
              </a:rPr>
              <a:t> </a:t>
            </a:r>
            <a:r>
              <a:rPr lang="fa-IR" sz="2100" dirty="0">
                <a:latin typeface="Times New Roman" panose="02020603050405020304" pitchFamily="18" charset="0"/>
                <a:cs typeface="B Nazanin" panose="00000400000000000000" pitchFamily="2" charset="-78"/>
              </a:rPr>
              <a:t>و همکاران در سال 2020 مطالعه ای مروری تحت عنوان </a:t>
            </a:r>
            <a:r>
              <a:rPr lang="fa-IR" sz="2100" b="1" dirty="0">
                <a:solidFill>
                  <a:schemeClr val="tx2">
                    <a:lumMod val="75000"/>
                  </a:schemeClr>
                </a:solidFill>
                <a:latin typeface="Times New Roman" panose="02020603050405020304" pitchFamily="18" charset="0"/>
                <a:cs typeface="B Nazanin" panose="00000400000000000000" pitchFamily="2" charset="-78"/>
              </a:rPr>
              <a:t>مکانیسم و ​​درمان علائم گوارشی در بیماران مبتلا به کووید 19 </a:t>
            </a:r>
            <a:r>
              <a:rPr lang="fa-IR" sz="2100" dirty="0">
                <a:latin typeface="Times New Roman" panose="02020603050405020304" pitchFamily="18" charset="0"/>
                <a:cs typeface="B Nazanin" panose="00000400000000000000" pitchFamily="2" charset="-78"/>
              </a:rPr>
              <a:t>انجام دادند. طی انجام این مطالعه، بررسی شرایط جسمانی بیماران مبتلا به کووید 19 نشان داد، این ویروس علاوه بر علائم تنفسی معمول، علائم شایع دستگاه گوارش را نیز به همراه دارد. همچنین بیماران با علائم گوارشی، دچار آسیب های کبدی و سندروم تنفسی حاد نیز می گردند. از طرفی درصورت عدم درمان و کنترل این عارضه، احتمال ابتلای بیماران به اختلالات مغزی و مشکلات خونی وجود دارد. نتایج مطالعات اخیر که در ووهان چین انجام شده بود، نشان داده اند که میزان تاثیر ویروس کرونا بر اختلالات گوارشی به ترتیب 49/5 درصد اسهال، 29/4 درصد تهوع و استفراغ و 6 درصد درد های شکمی بوده است. از این میان عارضه های گوارشی، اسهال خطر ناکتر بوده و می تواند منجر به کاهش سطح سدیم و پتاسیم و در نهایت اختلالات آب و الکترولیت ها گردد</a:t>
            </a:r>
            <a:r>
              <a:rPr lang="en-US" sz="2100" dirty="0">
                <a:latin typeface="Times New Roman" panose="02020603050405020304" pitchFamily="18" charset="0"/>
                <a:cs typeface="B Nazanin" panose="00000400000000000000" pitchFamily="2" charset="-78"/>
              </a:rPr>
              <a:t>.</a:t>
            </a:r>
            <a:endParaRPr lang="fa-IR" sz="2100" dirty="0">
              <a:solidFill>
                <a:srgbClr val="C00000"/>
              </a:solidFill>
              <a:latin typeface="Times New Roman" panose="02020603050405020304" pitchFamily="18" charset="0"/>
              <a:cs typeface="B Nazanin" panose="00000400000000000000" pitchFamily="2" charset="-78"/>
            </a:endParaRPr>
          </a:p>
        </p:txBody>
      </p:sp>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7</a:t>
            </a:fld>
            <a:endParaRPr lang="en-US"/>
          </a:p>
        </p:txBody>
      </p:sp>
      <p:pic>
        <p:nvPicPr>
          <p:cNvPr id="9" name="Picture 8"/>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313432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
            <a:ext cx="8229600" cy="1143000"/>
          </a:xfrm>
        </p:spPr>
        <p:txBody>
          <a:bodyPr/>
          <a:lstStyle/>
          <a:p>
            <a:r>
              <a:rPr lang="fa-IR" b="1" dirty="0" smtClean="0">
                <a:solidFill>
                  <a:srgbClr val="FF0000"/>
                </a:solidFill>
                <a:cs typeface="B Nazanin" panose="00000400000000000000" pitchFamily="2" charset="-78"/>
              </a:rPr>
              <a:t>پژوهش 2</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28600" y="1371600"/>
            <a:ext cx="8610600" cy="5257800"/>
          </a:xfrm>
        </p:spPr>
        <p:txBody>
          <a:bodyPr>
            <a:normAutofit fontScale="92500" lnSpcReduction="10000"/>
          </a:bodyPr>
          <a:lstStyle/>
          <a:p>
            <a:pPr marL="0" indent="0" algn="ctr">
              <a:buNone/>
            </a:pPr>
            <a:r>
              <a:rPr lang="en-US" sz="2800" b="1" dirty="0" smtClean="0">
                <a:solidFill>
                  <a:schemeClr val="accent2">
                    <a:lumMod val="75000"/>
                  </a:schemeClr>
                </a:solidFill>
                <a:latin typeface="Times New Roman" panose="02020603050405020304" pitchFamily="18" charset="0"/>
                <a:cs typeface="Times New Roman" panose="02020603050405020304" pitchFamily="18" charset="0"/>
              </a:rPr>
              <a:t>treatment </a:t>
            </a:r>
            <a:r>
              <a:rPr lang="en-US" sz="2800" b="1" dirty="0">
                <a:solidFill>
                  <a:schemeClr val="accent2">
                    <a:lumMod val="75000"/>
                  </a:schemeClr>
                </a:solidFill>
                <a:latin typeface="Times New Roman" panose="02020603050405020304" pitchFamily="18" charset="0"/>
                <a:cs typeface="Times New Roman" panose="02020603050405020304" pitchFamily="18" charset="0"/>
              </a:rPr>
              <a:t>of gastrointestinal symptoms in patients with COVID-19</a:t>
            </a:r>
          </a:p>
          <a:p>
            <a:pPr marL="0" indent="0" algn="ctr">
              <a:buNone/>
            </a:pPr>
            <a:r>
              <a:rPr lang="en-US" sz="1800" dirty="0">
                <a:solidFill>
                  <a:schemeClr val="accent2">
                    <a:lumMod val="75000"/>
                  </a:schemeClr>
                </a:solidFill>
                <a:latin typeface="Times New Roman" panose="02020603050405020304" pitchFamily="18" charset="0"/>
                <a:cs typeface="Times New Roman" panose="02020603050405020304" pitchFamily="18" charset="0"/>
              </a:rPr>
              <a:t>Qing Ye,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Bili</a:t>
            </a:r>
            <a:r>
              <a:rPr lang="en-US" sz="1800" dirty="0">
                <a:solidFill>
                  <a:schemeClr val="accent2">
                    <a:lumMod val="75000"/>
                  </a:schemeClr>
                </a:solidFill>
                <a:latin typeface="Times New Roman" panose="02020603050405020304" pitchFamily="18" charset="0"/>
                <a:cs typeface="Times New Roman" panose="02020603050405020304" pitchFamily="18" charset="0"/>
              </a:rPr>
              <a:t> Wang, Ting Zhang,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Jian</a:t>
            </a:r>
            <a:r>
              <a:rPr lang="en-US" sz="1800" dirty="0">
                <a:solidFill>
                  <a:schemeClr val="accent2">
                    <a:lumMod val="75000"/>
                  </a:schemeClr>
                </a:solidFill>
                <a:latin typeface="Times New Roman" panose="02020603050405020304" pitchFamily="18" charset="0"/>
                <a:cs typeface="Times New Roman" panose="02020603050405020304" pitchFamily="18" charset="0"/>
              </a:rPr>
              <a:t>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Xu</a:t>
            </a:r>
            <a:r>
              <a:rPr lang="en-US" sz="1800" dirty="0">
                <a:solidFill>
                  <a:schemeClr val="accent2">
                    <a:lumMod val="75000"/>
                  </a:schemeClr>
                </a:solidFill>
                <a:latin typeface="Times New Roman" panose="02020603050405020304" pitchFamily="18" charset="0"/>
                <a:cs typeface="Times New Roman" panose="02020603050405020304" pitchFamily="18" charset="0"/>
              </a:rPr>
              <a:t> and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Shiqiang</a:t>
            </a:r>
            <a:r>
              <a:rPr lang="en-US" sz="1800" dirty="0">
                <a:solidFill>
                  <a:schemeClr val="accent2">
                    <a:lumMod val="75000"/>
                  </a:schemeClr>
                </a:solidFill>
                <a:latin typeface="Times New Roman" panose="02020603050405020304" pitchFamily="18" charset="0"/>
                <a:cs typeface="Times New Roman" panose="02020603050405020304" pitchFamily="18" charset="0"/>
              </a:rPr>
              <a:t> Shang</a:t>
            </a:r>
          </a:p>
          <a:p>
            <a:pPr marL="0" indent="0" algn="ctr">
              <a:lnSpc>
                <a:spcPct val="110000"/>
              </a:lnSpc>
              <a:buNone/>
            </a:pPr>
            <a:endParaRPr lang="fa-IR" sz="2600" b="1"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rtl="1">
              <a:lnSpc>
                <a:spcPct val="160000"/>
              </a:lnSpc>
              <a:buNone/>
            </a:pPr>
            <a:r>
              <a:rPr lang="en-US" sz="2100" dirty="0">
                <a:latin typeface="Times New Roman" panose="02020603050405020304" pitchFamily="18" charset="0"/>
                <a:cs typeface="Times New Roman" panose="02020603050405020304" pitchFamily="18" charset="0"/>
              </a:rPr>
              <a:t>Qing</a:t>
            </a:r>
            <a:r>
              <a:rPr lang="fa-IR" sz="2100" dirty="0">
                <a:latin typeface="Times New Roman" panose="02020603050405020304" pitchFamily="18" charset="0"/>
                <a:cs typeface="Times New Roman" panose="02020603050405020304" pitchFamily="18" charset="0"/>
              </a:rPr>
              <a:t> </a:t>
            </a:r>
            <a:r>
              <a:rPr lang="fa-IR" sz="2100" dirty="0">
                <a:latin typeface="Times New Roman" panose="02020603050405020304" pitchFamily="18" charset="0"/>
                <a:cs typeface="B Nazanin" panose="00000400000000000000" pitchFamily="2" charset="-78"/>
              </a:rPr>
              <a:t>و همکاران در سال 2020 مطالعه ای مروری تحت عنوان </a:t>
            </a:r>
            <a:r>
              <a:rPr lang="fa-IR" sz="2100" b="1" dirty="0">
                <a:solidFill>
                  <a:schemeClr val="tx2">
                    <a:lumMod val="75000"/>
                  </a:schemeClr>
                </a:solidFill>
                <a:latin typeface="Times New Roman" panose="02020603050405020304" pitchFamily="18" charset="0"/>
                <a:cs typeface="B Nazanin" panose="00000400000000000000" pitchFamily="2" charset="-78"/>
              </a:rPr>
              <a:t>مکانیسم و ​​درمان علائم گوارشی در بیماران مبتلا به کووید 19 </a:t>
            </a:r>
            <a:r>
              <a:rPr lang="fa-IR" sz="2100" dirty="0">
                <a:latin typeface="Times New Roman" panose="02020603050405020304" pitchFamily="18" charset="0"/>
                <a:cs typeface="B Nazanin" panose="00000400000000000000" pitchFamily="2" charset="-78"/>
              </a:rPr>
              <a:t>انجام دادند. طی انجام این مطالعه، بررسی شرایط جسمانی بیماران مبتلا به کووید 19 نشان داد، این ویروس علاوه بر علائم تنفسی معمول، علائم شایع دستگاه گوارش را نیز به همراه دارد. همچنین بیماران با علائم گوارشی، دچار آسیب های کبدی و سندروم تنفسی حاد نیز می گردند. از طرفی درصورت عدم درمان و کنترل این عارضه، احتمال ابتلای بیماران به اختلالات مغزی و مشکلات خونی وجود دارد. نتایج مطالعات اخیر که در ووهان چین انجام شده بود، نشان داده اند که میزان تاثیر ویروس کرونا بر اختلالات گوارشی به ترتیب 49/5 درصد اسهال، 29/4 درصد تهوع و استفراغ و 6 درصد درد های شکمی بوده است. از این میان عارضه های گوارشی، اسهال خطر ناکتر بوده و می تواند منجر به کاهش سطح سدیم و پتاسیم و در نهایت اختلالات آب و الکترولیت ها گردد</a:t>
            </a:r>
            <a:r>
              <a:rPr lang="en-US" sz="2100" dirty="0">
                <a:latin typeface="Times New Roman" panose="02020603050405020304" pitchFamily="18" charset="0"/>
                <a:cs typeface="B Nazanin" panose="00000400000000000000" pitchFamily="2" charset="-78"/>
              </a:rPr>
              <a:t>.</a:t>
            </a:r>
            <a:endParaRPr lang="fa-IR" sz="2100" dirty="0">
              <a:solidFill>
                <a:srgbClr val="C00000"/>
              </a:solidFill>
              <a:latin typeface="Times New Roman" panose="02020603050405020304" pitchFamily="18" charset="0"/>
              <a:cs typeface="B Nazanin" panose="00000400000000000000" pitchFamily="2" charset="-78"/>
            </a:endParaRPr>
          </a:p>
        </p:txBody>
      </p:sp>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8</a:t>
            </a:fld>
            <a:endParaRPr lang="en-US"/>
          </a:p>
        </p:txBody>
      </p:sp>
      <p:pic>
        <p:nvPicPr>
          <p:cNvPr id="6" name="Picture 5"/>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307724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336"/>
            <a:ext cx="8229600" cy="1143000"/>
          </a:xfrm>
        </p:spPr>
        <p:txBody>
          <a:bodyPr/>
          <a:lstStyle/>
          <a:p>
            <a:r>
              <a:rPr lang="fa-IR" b="1" dirty="0" smtClean="0">
                <a:solidFill>
                  <a:srgbClr val="FF0000"/>
                </a:solidFill>
                <a:cs typeface="B Nazanin" panose="00000400000000000000" pitchFamily="2" charset="-78"/>
              </a:rPr>
              <a:t>پژوهش 3</a:t>
            </a:r>
            <a:endParaRPr lang="en-US" b="1" dirty="0">
              <a:solidFill>
                <a:srgbClr val="FF0000"/>
              </a:solidFill>
              <a:cs typeface="B Nazanin" panose="00000400000000000000" pitchFamily="2" charset="-78"/>
            </a:endParaRPr>
          </a:p>
        </p:txBody>
      </p:sp>
      <p:sp>
        <p:nvSpPr>
          <p:cNvPr id="3" name="Content Placeholder 2"/>
          <p:cNvSpPr>
            <a:spLocks noGrp="1"/>
          </p:cNvSpPr>
          <p:nvPr>
            <p:ph idx="1"/>
          </p:nvPr>
        </p:nvSpPr>
        <p:spPr>
          <a:xfrm>
            <a:off x="228600" y="1371600"/>
            <a:ext cx="8610600" cy="5257800"/>
          </a:xfrm>
        </p:spPr>
        <p:txBody>
          <a:bodyPr>
            <a:normAutofit fontScale="92500"/>
          </a:bodyPr>
          <a:lstStyle/>
          <a:p>
            <a:pPr marL="0" indent="0" algn="ctr">
              <a:buNone/>
            </a:pPr>
            <a:r>
              <a:rPr lang="en-US" sz="2800" b="1" dirty="0" smtClean="0">
                <a:solidFill>
                  <a:schemeClr val="accent2">
                    <a:lumMod val="75000"/>
                  </a:schemeClr>
                </a:solidFill>
                <a:latin typeface="Times New Roman" panose="02020603050405020304" pitchFamily="18" charset="0"/>
                <a:cs typeface="Times New Roman" panose="02020603050405020304" pitchFamily="18" charset="0"/>
              </a:rPr>
              <a:t>Symptoms of </a:t>
            </a:r>
            <a:r>
              <a:rPr lang="en-US" sz="2800" b="1" dirty="0">
                <a:solidFill>
                  <a:schemeClr val="accent2">
                    <a:lumMod val="75000"/>
                  </a:schemeClr>
                </a:solidFill>
                <a:latin typeface="Times New Roman" panose="02020603050405020304" pitchFamily="18" charset="0"/>
                <a:cs typeface="Times New Roman" panose="02020603050405020304" pitchFamily="18" charset="0"/>
              </a:rPr>
              <a:t>gastrointestinal </a:t>
            </a:r>
            <a:r>
              <a:rPr lang="en-US" sz="2800" b="1" dirty="0" smtClean="0">
                <a:solidFill>
                  <a:schemeClr val="accent2">
                    <a:lumMod val="75000"/>
                  </a:schemeClr>
                </a:solidFill>
                <a:latin typeface="Times New Roman" panose="02020603050405020304" pitchFamily="18" charset="0"/>
                <a:cs typeface="Times New Roman" panose="02020603050405020304" pitchFamily="18" charset="0"/>
              </a:rPr>
              <a:t>in </a:t>
            </a:r>
            <a:r>
              <a:rPr lang="en-US" sz="2800" b="1" dirty="0">
                <a:solidFill>
                  <a:schemeClr val="accent2">
                    <a:lumMod val="75000"/>
                  </a:schemeClr>
                </a:solidFill>
                <a:latin typeface="Times New Roman" panose="02020603050405020304" pitchFamily="18" charset="0"/>
                <a:cs typeface="Times New Roman" panose="02020603050405020304" pitchFamily="18" charset="0"/>
              </a:rPr>
              <a:t>patients with COVID-19</a:t>
            </a:r>
          </a:p>
          <a:p>
            <a:pPr marL="0" indent="0" algn="ctr">
              <a:buNone/>
            </a:pPr>
            <a:r>
              <a:rPr lang="en-US" sz="1800" dirty="0">
                <a:solidFill>
                  <a:schemeClr val="accent2">
                    <a:lumMod val="75000"/>
                  </a:schemeClr>
                </a:solidFill>
                <a:latin typeface="Times New Roman" panose="02020603050405020304" pitchFamily="18" charset="0"/>
                <a:cs typeface="Times New Roman" panose="02020603050405020304" pitchFamily="18" charset="0"/>
              </a:rPr>
              <a:t>Qing Ye,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Bili</a:t>
            </a:r>
            <a:r>
              <a:rPr lang="en-US" sz="1800" dirty="0">
                <a:solidFill>
                  <a:schemeClr val="accent2">
                    <a:lumMod val="75000"/>
                  </a:schemeClr>
                </a:solidFill>
                <a:latin typeface="Times New Roman" panose="02020603050405020304" pitchFamily="18" charset="0"/>
                <a:cs typeface="Times New Roman" panose="02020603050405020304" pitchFamily="18" charset="0"/>
              </a:rPr>
              <a:t> Wang, Ting Zhang,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Jian</a:t>
            </a:r>
            <a:r>
              <a:rPr lang="en-US" sz="1800" dirty="0">
                <a:solidFill>
                  <a:schemeClr val="accent2">
                    <a:lumMod val="75000"/>
                  </a:schemeClr>
                </a:solidFill>
                <a:latin typeface="Times New Roman" panose="02020603050405020304" pitchFamily="18" charset="0"/>
                <a:cs typeface="Times New Roman" panose="02020603050405020304" pitchFamily="18" charset="0"/>
              </a:rPr>
              <a:t>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Xu</a:t>
            </a:r>
            <a:r>
              <a:rPr lang="en-US" sz="1800" dirty="0">
                <a:solidFill>
                  <a:schemeClr val="accent2">
                    <a:lumMod val="75000"/>
                  </a:schemeClr>
                </a:solidFill>
                <a:latin typeface="Times New Roman" panose="02020603050405020304" pitchFamily="18" charset="0"/>
                <a:cs typeface="Times New Roman" panose="02020603050405020304" pitchFamily="18" charset="0"/>
              </a:rPr>
              <a:t> and </a:t>
            </a:r>
            <a:r>
              <a:rPr lang="en-US" sz="1800" dirty="0" err="1">
                <a:solidFill>
                  <a:schemeClr val="accent2">
                    <a:lumMod val="75000"/>
                  </a:schemeClr>
                </a:solidFill>
                <a:latin typeface="Times New Roman" panose="02020603050405020304" pitchFamily="18" charset="0"/>
                <a:cs typeface="Times New Roman" panose="02020603050405020304" pitchFamily="18" charset="0"/>
              </a:rPr>
              <a:t>Shiqiang</a:t>
            </a:r>
            <a:r>
              <a:rPr lang="en-US" sz="1800" dirty="0">
                <a:solidFill>
                  <a:schemeClr val="accent2">
                    <a:lumMod val="75000"/>
                  </a:schemeClr>
                </a:solidFill>
                <a:latin typeface="Times New Roman" panose="02020603050405020304" pitchFamily="18" charset="0"/>
                <a:cs typeface="Times New Roman" panose="02020603050405020304" pitchFamily="18" charset="0"/>
              </a:rPr>
              <a:t> Shang</a:t>
            </a:r>
          </a:p>
          <a:p>
            <a:pPr marL="0" indent="0" algn="ctr">
              <a:lnSpc>
                <a:spcPct val="110000"/>
              </a:lnSpc>
              <a:buNone/>
            </a:pPr>
            <a:endParaRPr lang="fa-IR" sz="2600" b="1" dirty="0">
              <a:solidFill>
                <a:schemeClr val="accent2">
                  <a:lumMod val="75000"/>
                </a:schemeClr>
              </a:solidFill>
              <a:latin typeface="Times New Roman" panose="02020603050405020304" pitchFamily="18" charset="0"/>
              <a:cs typeface="Times New Roman" panose="02020603050405020304" pitchFamily="18" charset="0"/>
            </a:endParaRPr>
          </a:p>
          <a:p>
            <a:pPr marL="0" indent="0" algn="just" rtl="1">
              <a:lnSpc>
                <a:spcPct val="160000"/>
              </a:lnSpc>
              <a:buNone/>
            </a:pPr>
            <a:r>
              <a:rPr lang="en-US" sz="2100" dirty="0">
                <a:latin typeface="Times New Roman" panose="02020603050405020304" pitchFamily="18" charset="0"/>
                <a:cs typeface="Times New Roman" panose="02020603050405020304" pitchFamily="18" charset="0"/>
              </a:rPr>
              <a:t>Qing</a:t>
            </a:r>
            <a:r>
              <a:rPr lang="fa-IR" sz="2100" dirty="0">
                <a:latin typeface="Times New Roman" panose="02020603050405020304" pitchFamily="18" charset="0"/>
                <a:cs typeface="Times New Roman" panose="02020603050405020304" pitchFamily="18" charset="0"/>
              </a:rPr>
              <a:t> </a:t>
            </a:r>
            <a:r>
              <a:rPr lang="fa-IR" sz="2100" dirty="0">
                <a:latin typeface="Times New Roman" panose="02020603050405020304" pitchFamily="18" charset="0"/>
                <a:cs typeface="B Nazanin" panose="00000400000000000000" pitchFamily="2" charset="-78"/>
              </a:rPr>
              <a:t>و همکاران در سال 2020 مطالعه ای مروری تحت عنوان </a:t>
            </a:r>
            <a:r>
              <a:rPr lang="fa-IR" sz="2100" b="1" dirty="0">
                <a:solidFill>
                  <a:schemeClr val="tx2">
                    <a:lumMod val="75000"/>
                  </a:schemeClr>
                </a:solidFill>
                <a:latin typeface="Times New Roman" panose="02020603050405020304" pitchFamily="18" charset="0"/>
                <a:cs typeface="B Nazanin" panose="00000400000000000000" pitchFamily="2" charset="-78"/>
              </a:rPr>
              <a:t>مکانیسم و ​​درمان علائم گوارشی در بیماران مبتلا به کووید 19 </a:t>
            </a:r>
            <a:r>
              <a:rPr lang="fa-IR" sz="2100" dirty="0">
                <a:latin typeface="Times New Roman" panose="02020603050405020304" pitchFamily="18" charset="0"/>
                <a:cs typeface="B Nazanin" panose="00000400000000000000" pitchFamily="2" charset="-78"/>
              </a:rPr>
              <a:t>انجام دادند. طی انجام این مطالعه، بررسی شرایط جسمانی بیماران مبتلا به کووید 19 نشان داد، این ویروس علاوه بر علائم تنفسی معمول، علائم شایع دستگاه گوارش را نیز به همراه دارد. همچنین بیماران با علائم گوارشی، دچار آسیب های کبدی و سندروم تنفسی حاد نیز می گردند. از طرفی درصورت عدم درمان و کنترل این عارضه، احتمال ابتلای بیماران به اختلالات مغزی و مشکلات خونی وجود دارد. نتایج مطالعات اخیر که در ووهان چین انجام شده بود، نشان داده اند که میزان تاثیر ویروس کرونا بر اختلالات گوارشی به ترتیب 49/5 درصد اسهال، 29/4 درصد تهوع و استفراغ و 6 درصد درد های شکمی بوده است. از این میان عارضه های گوارشی، اسهال خطر ناکتر بوده و می تواند منجر به کاهش سطح سدیم و پتاسیم و در نهایت اختلالات آب و الکترولیت ها گردد</a:t>
            </a:r>
            <a:r>
              <a:rPr lang="en-US" sz="2100" dirty="0">
                <a:latin typeface="Times New Roman" panose="02020603050405020304" pitchFamily="18" charset="0"/>
                <a:cs typeface="B Nazanin" panose="00000400000000000000" pitchFamily="2" charset="-78"/>
              </a:rPr>
              <a:t>.</a:t>
            </a:r>
            <a:endParaRPr lang="fa-IR" sz="2100" dirty="0">
              <a:solidFill>
                <a:srgbClr val="C00000"/>
              </a:solidFill>
              <a:latin typeface="Times New Roman" panose="02020603050405020304" pitchFamily="18" charset="0"/>
              <a:cs typeface="B Nazanin" panose="00000400000000000000" pitchFamily="2" charset="-78"/>
            </a:endParaRPr>
          </a:p>
        </p:txBody>
      </p:sp>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9</a:t>
            </a:fld>
            <a:endParaRPr lang="en-US"/>
          </a:p>
        </p:txBody>
      </p:sp>
      <p:pic>
        <p:nvPicPr>
          <p:cNvPr id="6" name="Picture 5"/>
          <p:cNvPicPr>
            <a:picLocks noChangeAspect="1"/>
          </p:cNvPicPr>
          <p:nvPr/>
        </p:nvPicPr>
        <p:blipFill>
          <a:blip r:embed="rId2"/>
          <a:stretch>
            <a:fillRect/>
          </a:stretch>
        </p:blipFill>
        <p:spPr>
          <a:xfrm>
            <a:off x="7825842" y="0"/>
            <a:ext cx="1318158" cy="1255845"/>
          </a:xfrm>
          <a:prstGeom prst="rect">
            <a:avLst/>
          </a:prstGeom>
        </p:spPr>
      </p:pic>
    </p:spTree>
    <p:extLst>
      <p:ext uri="{BB962C8B-B14F-4D97-AF65-F5344CB8AC3E}">
        <p14:creationId xmlns:p14="http://schemas.microsoft.com/office/powerpoint/2010/main" val="4417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6106</TotalTime>
  <Words>1196</Words>
  <Application>Microsoft Office PowerPoint</Application>
  <PresentationFormat>On-screen Show (4:3)</PresentationFormat>
  <Paragraphs>56</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2  Barcode</vt:lpstr>
      <vt:lpstr>2  Davat</vt:lpstr>
      <vt:lpstr>Arial</vt:lpstr>
      <vt:lpstr>B Nazanin</vt:lpstr>
      <vt:lpstr>Calibri</vt:lpstr>
      <vt:lpstr>Times New Roman</vt:lpstr>
      <vt:lpstr>Office Theme</vt:lpstr>
      <vt:lpstr>PowerPoint Presentation</vt:lpstr>
      <vt:lpstr>PowerPoint Presentation</vt:lpstr>
      <vt:lpstr>اثرات COVID-19 بر دستگاه گوارش</vt:lpstr>
      <vt:lpstr>مقدمه و بیان موضوع</vt:lpstr>
      <vt:lpstr>مقدمه و بیان موضوع</vt:lpstr>
      <vt:lpstr>مقدمه و بیان موضوع</vt:lpstr>
      <vt:lpstr>پژوهش 1</vt:lpstr>
      <vt:lpstr>پژوهش 2</vt:lpstr>
      <vt:lpstr>پژوهش 3</vt:lpstr>
      <vt:lpstr>پژوهش 4</vt:lpstr>
      <vt:lpstr>پژوهش 5</vt:lpstr>
      <vt:lpstr>نتیجه گیری نهایی</vt:lpstr>
      <vt:lpstr>بحث و تبادل نظر</vt:lpstr>
      <vt:lpstr>رفرنس</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Parya</dc:creator>
  <cp:lastModifiedBy>Dr.Mahmoudi</cp:lastModifiedBy>
  <cp:revision>79</cp:revision>
  <dcterms:created xsi:type="dcterms:W3CDTF">2006-08-16T00:00:00Z</dcterms:created>
  <dcterms:modified xsi:type="dcterms:W3CDTF">2022-10-22T07:10:36Z</dcterms:modified>
</cp:coreProperties>
</file>